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5" r:id="rId3"/>
    <p:sldId id="276" r:id="rId4"/>
    <p:sldId id="277" r:id="rId5"/>
    <p:sldId id="278" r:id="rId6"/>
    <p:sldId id="279" r:id="rId7"/>
    <p:sldId id="287" r:id="rId8"/>
    <p:sldId id="258" r:id="rId9"/>
    <p:sldId id="273" r:id="rId10"/>
    <p:sldId id="259" r:id="rId11"/>
    <p:sldId id="257" r:id="rId12"/>
    <p:sldId id="274" r:id="rId13"/>
    <p:sldId id="275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1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7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04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4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5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0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00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46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7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5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0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60CD-B920-42D9-8FEC-603D85081DB5}" type="datetimeFigureOut">
              <a:rPr lang="fr-FR" smtClean="0"/>
              <a:pPr/>
              <a:t>22/02/2019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E975-472F-40AB-BCE9-13F8ED3695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6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65178E53-2907-41AC-87E7-98C58028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097" y="762374"/>
            <a:ext cx="10515600" cy="1615066"/>
          </a:xfrm>
        </p:spPr>
        <p:txBody>
          <a:bodyPr>
            <a:no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spécialité Sciences Economiques et Sociales  </a:t>
            </a:r>
            <a:br>
              <a:rPr lang="fr-FR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br>
              <a:rPr lang="fr-F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026" y="2910625"/>
            <a:ext cx="3307373" cy="287198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8" name="Image 7" descr="jpg_twit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544" y="2648803"/>
            <a:ext cx="4539342" cy="2669411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2480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434" y="181957"/>
            <a:ext cx="11122930" cy="658641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quoi servent les SES ?</a:t>
            </a:r>
          </a:p>
          <a:p>
            <a:endParaRPr lang="fr-F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Acquérir des </a:t>
            </a:r>
            <a:r>
              <a:rPr lang="fr-FR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compétences transversales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culture générale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→ </a:t>
            </a:r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analyser des documents variés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développer un raisonnement argumenté </a:t>
            </a:r>
          </a:p>
          <a:p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 A</a:t>
            </a:r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cquérir de modes de </a:t>
            </a:r>
            <a:r>
              <a:rPr lang="fr-FR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raisonnements scientifiques et conceptuels</a:t>
            </a: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comprendre la démarche d’un chercheur (économiste, sociologue…)</a:t>
            </a: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étudier des concepts, des notions</a:t>
            </a:r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étudier les théories de différents auteurs</a:t>
            </a:r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Acquérir </a:t>
            </a:r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curiosité intellectuelle et une ouverture au monde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comprendre les enjeux de notre société</a:t>
            </a:r>
            <a:endParaRPr lang="fr-FR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se questionner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→ développer un sens critique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participer au débat public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1019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635" y="520336"/>
            <a:ext cx="1685108" cy="188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678" y="1332695"/>
            <a:ext cx="1115337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Les Sciences Economiques et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ociales reposent sur </a:t>
            </a:r>
            <a:r>
              <a:rPr lang="fr-FR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trois disciplines </a:t>
            </a:r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fr-FR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sciences économiques </a:t>
            </a:r>
          </a:p>
          <a:p>
            <a:pPr algn="ctr"/>
            <a:endParaRPr lang="fr-FR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fr-F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sociologie </a:t>
            </a:r>
          </a:p>
          <a:p>
            <a:pPr algn="ctr"/>
            <a:endParaRPr lang="fr-FR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fr-FR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sciences politiques</a:t>
            </a:r>
            <a:endParaRPr lang="fr-FR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jpg didactiq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203" y="2797220"/>
            <a:ext cx="2576648" cy="2022974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607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4087CA-A60B-4497-A3DD-5BB386980B1F}"/>
              </a:ext>
            </a:extLst>
          </p:cNvPr>
          <p:cNvSpPr/>
          <p:nvPr/>
        </p:nvSpPr>
        <p:spPr>
          <a:xfrm>
            <a:off x="228600" y="79861"/>
            <a:ext cx="118872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de 2</a:t>
            </a:r>
            <a:r>
              <a:rPr lang="fr-FR" sz="2800" b="1" u="sng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les économistes, les sociologues et les politistes raisonnent-ils et travaillent-ils ?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économique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crée-t-on des richesses et comment les mesure-t-on ?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se forment les prix sur un marché ?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Sociologie </a:t>
            </a:r>
            <a:r>
              <a:rPr lang="fr-FR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politique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devenons-nous des acteurs sociaux ?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s’organise la vie politique ?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Regar</a:t>
            </a:r>
            <a:r>
              <a:rPr lang="fr-FR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 cr</a:t>
            </a:r>
            <a:r>
              <a:rPr lang="fr-FR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oisés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Quelles relations entre le diplôme, l’emploi et le salaire ?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BF1438-4BB5-41EE-8D6B-DCC14DCB3DEE}"/>
              </a:ext>
            </a:extLst>
          </p:cNvPr>
          <p:cNvSpPr/>
          <p:nvPr/>
        </p:nvSpPr>
        <p:spPr>
          <a:xfrm>
            <a:off x="390525" y="146536"/>
            <a:ext cx="118014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de 1ere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économique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un marché concurrentiel fonctionne-t-il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les marchés imparfaitement concurrentiels fonctionnent-ils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Quelles sont les principales défaillances du marché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les agents économiques se financent-ils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Qu’est-ce que la monnaie et comment est-elle créée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Sociologie </a:t>
            </a:r>
            <a:r>
              <a:rPr lang="fr-F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politique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la socialisation contribue-t-elle à expliquer les différences de comportement des individus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se construisent et évoluent les liens sociaux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Quels sont les processus sociaux qui contribuent à la déviance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se forme et s’exprime l’opinion publique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Voter : une affaire individuelle ou collective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Regar</a:t>
            </a:r>
            <a:r>
              <a:rPr lang="fr-FR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 cr</a:t>
            </a:r>
            <a:r>
              <a:rPr lang="fr-FR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oisés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l’assurance et la protection sociale contribuent-elles à la gestion des risques dans les sociétés développées ?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Comment les entreprises sont-elles organisées et gouvernées ?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6" y="115910"/>
            <a:ext cx="11925837" cy="655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65178E53-2907-41AC-87E7-98C58028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886" y="627903"/>
            <a:ext cx="10515600" cy="2143432"/>
          </a:xfrm>
        </p:spPr>
        <p:txBody>
          <a:bodyPr>
            <a:noAutofit/>
          </a:bodyPr>
          <a:lstStyle/>
          <a:p>
            <a:pPr algn="r"/>
            <a:r>
              <a:rPr lang="fr-F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5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réforme de la </a:t>
            </a:r>
            <a:r>
              <a:rPr lang="fr-FR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filière générale </a:t>
            </a:r>
            <a:br>
              <a:rPr lang="fr-FR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au  lycée </a:t>
            </a:r>
            <a:endParaRPr lang="fr-FR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Ã©sultat de recherche d'images pour &quot;livres&quot;">
            <a:extLst>
              <a:ext uri="{FF2B5EF4-FFF2-40B4-BE49-F238E27FC236}">
                <a16:creationId xmlns="" xmlns:a16="http://schemas.microsoft.com/office/drawing/2014/main" id="{2F7C1EA2-EA3B-4FCA-9953-8C8A04FD1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039" y="3591901"/>
            <a:ext cx="2613801" cy="2093446"/>
          </a:xfrm>
          <a:prstGeom prst="flowChartMagneticTap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apprend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752" y="3062953"/>
            <a:ext cx="2667000" cy="2857500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24805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34C1D4A8-77D2-43EE-83AB-E067E5A35B34}"/>
              </a:ext>
            </a:extLst>
          </p:cNvPr>
          <p:cNvSpPr txBox="1"/>
          <p:nvPr/>
        </p:nvSpPr>
        <p:spPr>
          <a:xfrm>
            <a:off x="666750" y="419100"/>
            <a:ext cx="1098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communs en 1</a:t>
            </a:r>
            <a:r>
              <a:rPr lang="fr-FR" sz="36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terminale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81BECD44-A95A-456D-8A58-A2ED810E0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88" y="1151787"/>
            <a:ext cx="11098174" cy="528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91BD74A8-7FDB-4D8C-AADD-90C2C0347613}"/>
              </a:ext>
            </a:extLst>
          </p:cNvPr>
          <p:cNvSpPr txBox="1"/>
          <p:nvPr/>
        </p:nvSpPr>
        <p:spPr>
          <a:xfrm>
            <a:off x="666750" y="419100"/>
            <a:ext cx="10982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de spécialité en 1</a:t>
            </a:r>
            <a:r>
              <a:rPr lang="fr-FR" sz="3200" b="1" u="sng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terminale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70751051-1E04-407D-8E36-503DC1518059}"/>
              </a:ext>
            </a:extLst>
          </p:cNvPr>
          <p:cNvSpPr txBox="1"/>
          <p:nvPr/>
        </p:nvSpPr>
        <p:spPr>
          <a:xfrm>
            <a:off x="666750" y="1176635"/>
            <a:ext cx="100679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Nombre d’enseignements de spécialité :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enseignements de spécialité en 1ère → 4h / enseignement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enseignements de spécialité en Tle (parmi les 3 choisi en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→ 6h / enseignement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7121DA9-2568-4341-B4D7-6241CEF4F556}"/>
              </a:ext>
            </a:extLst>
          </p:cNvPr>
          <p:cNvSpPr/>
          <p:nvPr/>
        </p:nvSpPr>
        <p:spPr>
          <a:xfrm>
            <a:off x="666750" y="2453759"/>
            <a:ext cx="6851491" cy="4308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Choix des enseignements de spécialité :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-SES (Sciences Economiques et Sociales)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-SVT (Science de la Vie et de la Terre)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-Mathématiques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-Physique-chimie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-HLP (Humanité Littérature et Philosophie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-HGGSP : Histoire-Géographie Géopolitique et Sciences Politiques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-NSI (Numériques et Sciences Informatiques)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-LLCE (Langues Littératures et Culture Etrangère)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-Art plastique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 (Sciences de l’ingénieur)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-Littérature et LCA (Langues et Culture de l’Antiquité)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Toutes les spécialités ne sont pas proposées dans tous les lycées</a:t>
            </a:r>
          </a:p>
          <a:p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fr-F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Certaines combinaisons de spécialités ne seront pas possibles</a:t>
            </a:r>
          </a:p>
        </p:txBody>
      </p:sp>
    </p:spTree>
    <p:extLst>
      <p:ext uri="{BB962C8B-B14F-4D97-AF65-F5344CB8AC3E}">
        <p14:creationId xmlns:p14="http://schemas.microsoft.com/office/powerpoint/2010/main" val="28205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EC82893-2E60-49D3-9E5E-FBC6D6D967BB}"/>
              </a:ext>
            </a:extLst>
          </p:cNvPr>
          <p:cNvSpPr txBox="1"/>
          <p:nvPr/>
        </p:nvSpPr>
        <p:spPr>
          <a:xfrm>
            <a:off x="666750" y="419100"/>
            <a:ext cx="1098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mathématiques dans le nouveau programme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744F0831-2832-41F8-B7A3-ED1FCA8F2816}"/>
              </a:ext>
            </a:extLst>
          </p:cNvPr>
          <p:cNvSpPr txBox="1"/>
          <p:nvPr/>
        </p:nvSpPr>
        <p:spPr>
          <a:xfrm>
            <a:off x="1428457" y="1153991"/>
            <a:ext cx="96869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mathématiques ne font pas partie des enseignements </a:t>
            </a:r>
            <a:r>
              <a:rPr lang="fr-F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communs!</a:t>
            </a:r>
            <a:endParaRPr lang="fr-F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="" xmlns:a16="http://schemas.microsoft.com/office/drawing/2014/main" id="{C5111487-FBAB-40D3-94AE-676EDE5DCCC8}"/>
              </a:ext>
            </a:extLst>
          </p:cNvPr>
          <p:cNvCxnSpPr/>
          <p:nvPr/>
        </p:nvCxnSpPr>
        <p:spPr>
          <a:xfrm flipV="1">
            <a:off x="1560717" y="2640186"/>
            <a:ext cx="1019175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="" xmlns:a16="http://schemas.microsoft.com/office/drawing/2014/main" id="{F77B250D-54F1-48EA-A909-8CC278B70C59}"/>
              </a:ext>
            </a:extLst>
          </p:cNvPr>
          <p:cNvCxnSpPr/>
          <p:nvPr/>
        </p:nvCxnSpPr>
        <p:spPr>
          <a:xfrm>
            <a:off x="1560717" y="3383136"/>
            <a:ext cx="996745" cy="629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F82270E-A902-485F-9DAA-1C078183F5A5}"/>
              </a:ext>
            </a:extLst>
          </p:cNvPr>
          <p:cNvSpPr txBox="1"/>
          <p:nvPr/>
        </p:nvSpPr>
        <p:spPr>
          <a:xfrm>
            <a:off x="842962" y="3152304"/>
            <a:ext cx="71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4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èr</a:t>
            </a:r>
            <a:r>
              <a:rPr lang="fr-F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A8025B57-4ACE-4EA9-9EA3-F38E1E5F7B32}"/>
              </a:ext>
            </a:extLst>
          </p:cNvPr>
          <p:cNvSpPr txBox="1"/>
          <p:nvPr/>
        </p:nvSpPr>
        <p:spPr>
          <a:xfrm>
            <a:off x="2573900" y="2409353"/>
            <a:ext cx="281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de mathématiques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692ECFC1-DB61-4EF5-B9F7-ACE370FABE6D}"/>
              </a:ext>
            </a:extLst>
          </p:cNvPr>
          <p:cNvSpPr txBox="1"/>
          <p:nvPr/>
        </p:nvSpPr>
        <p:spPr>
          <a:xfrm>
            <a:off x="2573900" y="3716969"/>
            <a:ext cx="281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spécialité </a:t>
            </a:r>
          </a:p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3C703E78-40BD-475D-AAB9-6BF2830066BD}"/>
              </a:ext>
            </a:extLst>
          </p:cNvPr>
          <p:cNvSpPr txBox="1"/>
          <p:nvPr/>
        </p:nvSpPr>
        <p:spPr>
          <a:xfrm>
            <a:off x="4729316" y="3797056"/>
            <a:ext cx="71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="" xmlns:a16="http://schemas.microsoft.com/office/drawing/2014/main" id="{70D82D4F-ADF3-4754-BD34-A1AA91AC08FB}"/>
              </a:ext>
            </a:extLst>
          </p:cNvPr>
          <p:cNvCxnSpPr>
            <a:cxnSpLocks/>
          </p:cNvCxnSpPr>
          <p:nvPr/>
        </p:nvCxnSpPr>
        <p:spPr>
          <a:xfrm>
            <a:off x="4208207" y="4040134"/>
            <a:ext cx="521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50F3CE0C-082A-4941-9F14-6400EED07739}"/>
              </a:ext>
            </a:extLst>
          </p:cNvPr>
          <p:cNvSpPr txBox="1"/>
          <p:nvPr/>
        </p:nvSpPr>
        <p:spPr>
          <a:xfrm>
            <a:off x="6371149" y="3021753"/>
            <a:ext cx="281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spécialité (6h)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246C1498-B058-4B59-92F6-8650D3F284CB}"/>
              </a:ext>
            </a:extLst>
          </p:cNvPr>
          <p:cNvCxnSpPr/>
          <p:nvPr/>
        </p:nvCxnSpPr>
        <p:spPr>
          <a:xfrm flipV="1">
            <a:off x="5344448" y="3295770"/>
            <a:ext cx="1019175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D6976915-D78D-449F-A144-99B20DB89081}"/>
              </a:ext>
            </a:extLst>
          </p:cNvPr>
          <p:cNvSpPr txBox="1"/>
          <p:nvPr/>
        </p:nvSpPr>
        <p:spPr>
          <a:xfrm>
            <a:off x="6386053" y="4363300"/>
            <a:ext cx="373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arrêt de la spécialité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mathématiques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="" xmlns:a16="http://schemas.microsoft.com/office/drawing/2014/main" id="{6A70A4F5-2AE3-469E-B99D-F7B9844E9983}"/>
              </a:ext>
            </a:extLst>
          </p:cNvPr>
          <p:cNvCxnSpPr/>
          <p:nvPr/>
        </p:nvCxnSpPr>
        <p:spPr>
          <a:xfrm>
            <a:off x="5366878" y="4037852"/>
            <a:ext cx="996745" cy="629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="" xmlns:a16="http://schemas.microsoft.com/office/drawing/2014/main" id="{9B374E4F-A02E-4B30-B2F8-850309F0F954}"/>
              </a:ext>
            </a:extLst>
          </p:cNvPr>
          <p:cNvCxnSpPr>
            <a:cxnSpLocks/>
          </p:cNvCxnSpPr>
          <p:nvPr/>
        </p:nvCxnSpPr>
        <p:spPr>
          <a:xfrm>
            <a:off x="8499988" y="4686465"/>
            <a:ext cx="521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ECB916AE-A4BA-4AA3-BE5D-C7B7B5D110FF}"/>
              </a:ext>
            </a:extLst>
          </p:cNvPr>
          <p:cNvSpPr txBox="1"/>
          <p:nvPr/>
        </p:nvSpPr>
        <p:spPr>
          <a:xfrm>
            <a:off x="9021097" y="4363299"/>
            <a:ext cx="373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« mathématiques complémentaires » possible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(3h)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="" xmlns:a16="http://schemas.microsoft.com/office/drawing/2014/main" id="{08BD5DC8-ED3F-44D4-99FD-2F1CEE15F817}"/>
              </a:ext>
            </a:extLst>
          </p:cNvPr>
          <p:cNvCxnSpPr>
            <a:cxnSpLocks/>
          </p:cNvCxnSpPr>
          <p:nvPr/>
        </p:nvCxnSpPr>
        <p:spPr>
          <a:xfrm>
            <a:off x="8440995" y="3248003"/>
            <a:ext cx="521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D8480BF1-4F7D-4105-98E9-0E87BABD26DF}"/>
              </a:ext>
            </a:extLst>
          </p:cNvPr>
          <p:cNvSpPr txBox="1"/>
          <p:nvPr/>
        </p:nvSpPr>
        <p:spPr>
          <a:xfrm>
            <a:off x="9021096" y="2892045"/>
            <a:ext cx="373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« mathématiques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expertes » possible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(3h)</a:t>
            </a:r>
          </a:p>
        </p:txBody>
      </p:sp>
    </p:spTree>
    <p:extLst>
      <p:ext uri="{BB962C8B-B14F-4D97-AF65-F5344CB8AC3E}">
        <p14:creationId xmlns:p14="http://schemas.microsoft.com/office/powerpoint/2010/main" val="1466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059AA103-607A-478C-A3B4-C5683A3BF807}"/>
              </a:ext>
            </a:extLst>
          </p:cNvPr>
          <p:cNvSpPr txBox="1"/>
          <p:nvPr/>
        </p:nvSpPr>
        <p:spPr>
          <a:xfrm>
            <a:off x="666750" y="419100"/>
            <a:ext cx="10982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coefficients au baccalauréat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CD0A8CD2-9FC3-44F0-B940-0BF6FEE08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77" y="1133818"/>
            <a:ext cx="9459645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65178E53-2907-41AC-87E7-98C58028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61" y="856503"/>
            <a:ext cx="10515600" cy="1325563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Comment et pourquoi choisir les SES comme spécialité au lycée ?</a:t>
            </a:r>
            <a:endParaRPr lang="fr-FR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téléchargemen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120" y="311047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FC90E2B3-7E2D-47EB-89BA-08E18124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85775" y="187483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</a:p>
          <a:p>
            <a:pPr marL="0" indent="0" algn="ctr">
              <a:buNone/>
            </a:pPr>
            <a:r>
              <a:rPr lang="fr-FR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Economiques et</a:t>
            </a:r>
          </a:p>
          <a:p>
            <a:pPr marL="0" indent="0" algn="ctr">
              <a:buNone/>
            </a:pPr>
            <a:r>
              <a:rPr lang="fr-FR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Sociales</a:t>
            </a:r>
          </a:p>
        </p:txBody>
      </p:sp>
      <p:sp>
        <p:nvSpPr>
          <p:cNvPr id="7" name="Titre 6">
            <a:extLst>
              <a:ext uri="{FF2B5EF4-FFF2-40B4-BE49-F238E27FC236}">
                <a16:creationId xmlns="" xmlns:a16="http://schemas.microsoft.com/office/drawing/2014/main" id="{65178E53-2907-41AC-87E7-98C58028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Spécialité SES</a:t>
            </a:r>
          </a:p>
        </p:txBody>
      </p:sp>
      <p:pic>
        <p:nvPicPr>
          <p:cNvPr id="1030" name="Picture 6" descr="RÃ©sultat de recherche d'images pour &quot;sciences Ã©conomiques et sociales&quot;">
            <a:extLst>
              <a:ext uri="{FF2B5EF4-FFF2-40B4-BE49-F238E27FC236}">
                <a16:creationId xmlns="" xmlns:a16="http://schemas.microsoft.com/office/drawing/2014/main" id="{2098A299-50D6-42CD-A34B-D38F2B3CE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11" y="3329446"/>
            <a:ext cx="4297680" cy="3006040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planÃ¨te terre fond blanc&quot;">
            <a:extLst>
              <a:ext uri="{FF2B5EF4-FFF2-40B4-BE49-F238E27FC236}">
                <a16:creationId xmlns="" xmlns:a16="http://schemas.microsoft.com/office/drawing/2014/main" id="{3C846739-5E43-4111-ADBD-F0815ACFA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180974"/>
            <a:ext cx="2581275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élève heureu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7229" y="725530"/>
            <a:ext cx="2323202" cy="2161361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1632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D8150A4A-51E0-48D7-A8CA-D35CC1837593}"/>
              </a:ext>
            </a:extLst>
          </p:cNvPr>
          <p:cNvSpPr txBox="1"/>
          <p:nvPr/>
        </p:nvSpPr>
        <p:spPr>
          <a:xfrm rot="20036509">
            <a:off x="599408" y="418547"/>
            <a:ext cx="3133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PIB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F50D829D-47C2-41EF-9041-27ADC492189F}"/>
              </a:ext>
            </a:extLst>
          </p:cNvPr>
          <p:cNvSpPr txBox="1"/>
          <p:nvPr/>
        </p:nvSpPr>
        <p:spPr>
          <a:xfrm rot="20836671">
            <a:off x="977277" y="2103585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Pouvoir d’achat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9D86E1BA-6BB9-4D7B-85A9-CDBDF2236667}"/>
              </a:ext>
            </a:extLst>
          </p:cNvPr>
          <p:cNvSpPr txBox="1"/>
          <p:nvPr/>
        </p:nvSpPr>
        <p:spPr>
          <a:xfrm rot="20036509">
            <a:off x="9817346" y="147943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6F3B09AC-A396-4FCF-B582-A06BF6ADD6A0}"/>
              </a:ext>
            </a:extLst>
          </p:cNvPr>
          <p:cNvSpPr txBox="1"/>
          <p:nvPr/>
        </p:nvSpPr>
        <p:spPr>
          <a:xfrm rot="19738025">
            <a:off x="944825" y="4812609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5506081-1B17-4108-8477-DDDB395AAD10}"/>
              </a:ext>
            </a:extLst>
          </p:cNvPr>
          <p:cNvSpPr txBox="1"/>
          <p:nvPr/>
        </p:nvSpPr>
        <p:spPr>
          <a:xfrm rot="1549481">
            <a:off x="4347559" y="4573831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Taux d’intérêt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EF0AD80-AC9A-4154-95C9-27F5E78A6FD2}"/>
              </a:ext>
            </a:extLst>
          </p:cNvPr>
          <p:cNvSpPr txBox="1"/>
          <p:nvPr/>
        </p:nvSpPr>
        <p:spPr>
          <a:xfrm rot="798814">
            <a:off x="4499361" y="677355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Banque centrale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AD304C21-15FC-451B-BC13-AC5DA560E77A}"/>
              </a:ext>
            </a:extLst>
          </p:cNvPr>
          <p:cNvSpPr txBox="1"/>
          <p:nvPr/>
        </p:nvSpPr>
        <p:spPr>
          <a:xfrm rot="493621">
            <a:off x="8830956" y="5484901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Devises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CE24ABEE-190D-4A52-9F54-E1BEACBE7738}"/>
              </a:ext>
            </a:extLst>
          </p:cNvPr>
          <p:cNvSpPr txBox="1"/>
          <p:nvPr/>
        </p:nvSpPr>
        <p:spPr>
          <a:xfrm rot="737423">
            <a:off x="7082704" y="3349855"/>
            <a:ext cx="5396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Réseaux sociaux</a:t>
            </a:r>
          </a:p>
        </p:txBody>
      </p:sp>
      <p:pic>
        <p:nvPicPr>
          <p:cNvPr id="13" name="Image 12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31" y="3563471"/>
            <a:ext cx="2147003" cy="183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</TotalTime>
  <Words>249</Words>
  <Application>Microsoft Office PowerPoint</Application>
  <PresentationFormat>Grand écran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Thème Office</vt:lpstr>
      <vt:lpstr>  La spécialité Sciences Economiques et Sociales             </vt:lpstr>
      <vt:lpstr> La réforme de la filière générale                  au  lycée </vt:lpstr>
      <vt:lpstr>Présentation PowerPoint</vt:lpstr>
      <vt:lpstr>Présentation PowerPoint</vt:lpstr>
      <vt:lpstr>Présentation PowerPoint</vt:lpstr>
      <vt:lpstr>Présentation PowerPoint</vt:lpstr>
      <vt:lpstr>            Comment et pourquoi choisir les SES comme spécialité au lycée ?</vt:lpstr>
      <vt:lpstr>Spécialité 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Sciences économiques et sociales</dc:title>
  <dc:creator>eleve</dc:creator>
  <cp:lastModifiedBy>eleve</cp:lastModifiedBy>
  <cp:revision>51</cp:revision>
  <dcterms:created xsi:type="dcterms:W3CDTF">2019-02-15T12:45:13Z</dcterms:created>
  <dcterms:modified xsi:type="dcterms:W3CDTF">2019-02-22T07:48:17Z</dcterms:modified>
</cp:coreProperties>
</file>